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5" r:id="rId3"/>
    <p:sldId id="258" r:id="rId4"/>
    <p:sldId id="276" r:id="rId5"/>
    <p:sldId id="260" r:id="rId6"/>
    <p:sldId id="265" r:id="rId7"/>
    <p:sldId id="271" r:id="rId8"/>
    <p:sldId id="285" r:id="rId9"/>
    <p:sldId id="268" r:id="rId10"/>
    <p:sldId id="269" r:id="rId11"/>
    <p:sldId id="266" r:id="rId12"/>
    <p:sldId id="270" r:id="rId13"/>
    <p:sldId id="267" r:id="rId14"/>
    <p:sldId id="277" r:id="rId15"/>
    <p:sldId id="286" r:id="rId16"/>
    <p:sldId id="282" r:id="rId17"/>
    <p:sldId id="281" r:id="rId18"/>
    <p:sldId id="283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270"/>
    <a:srgbClr val="F9F6F5"/>
    <a:srgbClr val="14B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46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6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14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45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8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20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8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1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7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13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9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1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3058777" y="1815970"/>
            <a:ext cx="6087313" cy="1555880"/>
            <a:chOff x="3420727" y="76509"/>
            <a:chExt cx="6087313" cy="974398"/>
          </a:xfrm>
        </p:grpSpPr>
        <p:sp>
          <p:nvSpPr>
            <p:cNvPr id="80" name="직사각형 79"/>
            <p:cNvSpPr/>
            <p:nvPr/>
          </p:nvSpPr>
          <p:spPr>
            <a:xfrm>
              <a:off x="3746500" y="279420"/>
              <a:ext cx="5761540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3600" b="1" kern="0" dirty="0" err="1">
                  <a:solidFill>
                    <a:srgbClr val="14B9B7"/>
                  </a:solidFill>
                </a:rPr>
                <a:t>SG_Project</a:t>
              </a:r>
              <a:r>
                <a:rPr lang="en-US" altLang="ko-KR" sz="3600" b="1" kern="0" dirty="0">
                  <a:solidFill>
                    <a:srgbClr val="14B9B7"/>
                  </a:solidFill>
                </a:rPr>
                <a:t> </a:t>
              </a:r>
              <a:r>
                <a:rPr lang="ko-KR" altLang="en-US" sz="3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최종산출물</a:t>
              </a:r>
            </a:p>
            <a:p>
              <a:pPr algn="ctr" latinLnBrk="0">
                <a:defRPr/>
              </a:pPr>
              <a:endPara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defRPr/>
              </a:pPr>
              <a:r>
                <a:rPr lang="en-US" altLang="ko-KR" sz="105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Web Programming</a:t>
              </a:r>
              <a:endParaRPr lang="ko-KR" altLang="en-US" sz="6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420727" y="76509"/>
              <a:ext cx="648000" cy="405822"/>
            </a:xfrm>
            <a:prstGeom prst="rect">
              <a:avLst/>
            </a:prstGeom>
            <a:solidFill>
              <a:srgbClr val="14B9B7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20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86" name="타원 85"/>
          <p:cNvSpPr/>
          <p:nvPr/>
        </p:nvSpPr>
        <p:spPr>
          <a:xfrm>
            <a:off x="3384550" y="3903172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706777" y="3773564"/>
            <a:ext cx="2518638" cy="697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스마트시스템소프트웨어학과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20170394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정세희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6499188" y="3903172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821415" y="3773564"/>
            <a:ext cx="2518638" cy="697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스마트시스템소프트웨어학과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20132245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정용익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3384550" y="4799506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706777" y="4669898"/>
            <a:ext cx="1580882" cy="697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소프트웨어학부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20160322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장준혁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6499188" y="4799506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14B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821415" y="4669898"/>
            <a:ext cx="2518638" cy="697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스마트시스템소프트웨어학과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20150332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정찬희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89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CC557CD9-B628-4A1B-986F-A44B842BC9E7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6D4BB-22F8-496D-A398-A5FEC1818E1E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14B9B7"/>
                  </a:solidFill>
                </a:rPr>
                <a:t>Popular </a:t>
              </a:r>
              <a:r>
                <a:rPr lang="ko-KR" altLang="en-US" sz="2800" b="1" kern="0" dirty="0">
                  <a:solidFill>
                    <a:schemeClr val="tx1"/>
                  </a:solidFill>
                </a:rPr>
                <a:t>페이지</a:t>
              </a:r>
              <a:endParaRPr lang="en-US" altLang="ko-KR" sz="28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B9D28A1-9AF2-42A8-9857-0F75F89C3B0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06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01ECCD3-3519-4165-92CE-E9CD6E2DB307}"/>
              </a:ext>
            </a:extLst>
          </p:cNvPr>
          <p:cNvSpPr txBox="1"/>
          <p:nvPr/>
        </p:nvSpPr>
        <p:spPr>
          <a:xfrm>
            <a:off x="8990171" y="1629479"/>
            <a:ext cx="27543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인기상품 모아 보기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화면 상단의 </a:t>
            </a:r>
            <a:r>
              <a:rPr lang="en-US" altLang="ko-KR" dirty="0"/>
              <a:t>POPULAR</a:t>
            </a:r>
            <a:r>
              <a:rPr lang="ko-KR" altLang="en-US" dirty="0"/>
              <a:t>을 클릭하면 인기상품 모아 보기 페이지로 이동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쇼핑몰 제품 중 카테고리별로 가장 인기가 많은 제품들을 모아서 볼 수 있는 화면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슬라이드로 구성되어 있으며 카테고리별로 슬라이드가 구성되어 있음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BB436D-39F5-478C-B8CB-84FA92855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8" y="1629479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2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CC557CD9-B628-4A1B-986F-A44B842BC9E7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6D4BB-22F8-496D-A398-A5FEC1818E1E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14B9B7"/>
                  </a:solidFill>
                </a:rPr>
                <a:t>My page </a:t>
              </a:r>
              <a:r>
                <a:rPr lang="ko-KR" altLang="en-US" sz="2800" b="1" kern="0" dirty="0">
                  <a:solidFill>
                    <a:schemeClr val="tx1"/>
                  </a:solidFill>
                </a:rPr>
                <a:t>페이지</a:t>
              </a:r>
              <a:endParaRPr lang="en-US" altLang="ko-KR" sz="28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B9D28A1-9AF2-42A8-9857-0F75F89C3B0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07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30517C-C4F9-44B5-B389-7ECE38796B61}"/>
              </a:ext>
            </a:extLst>
          </p:cNvPr>
          <p:cNvSpPr txBox="1"/>
          <p:nvPr/>
        </p:nvSpPr>
        <p:spPr>
          <a:xfrm>
            <a:off x="8989850" y="1631578"/>
            <a:ext cx="27543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화면 우측 상단의 </a:t>
            </a:r>
            <a:r>
              <a:rPr lang="en-US" altLang="ko-KR" dirty="0" err="1"/>
              <a:t>MyPage</a:t>
            </a:r>
            <a:r>
              <a:rPr lang="ko-KR" altLang="en-US" dirty="0"/>
              <a:t> 클릭 시 마이페이지로 이동 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회원의 개인정보와 장바구니</a:t>
            </a:r>
            <a:r>
              <a:rPr lang="en-US" altLang="ko-KR" dirty="0"/>
              <a:t>, </a:t>
            </a:r>
            <a:r>
              <a:rPr lang="ko-KR" altLang="en-US" dirty="0"/>
              <a:t>구매내역 등의 정보를 확인할 수 있음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5A44DC-53BF-40D4-A37D-7202E5C5F1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20" y="1631578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CC557CD9-B628-4A1B-986F-A44B842BC9E7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6D4BB-22F8-496D-A398-A5FEC1818E1E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14B9B7"/>
                  </a:solidFill>
                </a:rPr>
                <a:t>Product Detail </a:t>
              </a:r>
              <a:r>
                <a:rPr lang="ko-KR" altLang="en-US" sz="2800" b="1" kern="0" dirty="0">
                  <a:solidFill>
                    <a:schemeClr val="tx1"/>
                  </a:solidFill>
                </a:rPr>
                <a:t>페이지</a:t>
              </a:r>
              <a:endParaRPr lang="en-US" altLang="ko-KR" sz="28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B9D28A1-9AF2-42A8-9857-0F75F89C3B0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08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96F2B79-2E8D-4725-AF85-C1D904C66C1B}"/>
              </a:ext>
            </a:extLst>
          </p:cNvPr>
          <p:cNvSpPr txBox="1"/>
          <p:nvPr/>
        </p:nvSpPr>
        <p:spPr>
          <a:xfrm>
            <a:off x="8971921" y="1631577"/>
            <a:ext cx="28704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제품 상세페이지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카테고리별 제품 페이지</a:t>
            </a:r>
            <a:r>
              <a:rPr lang="en-US" altLang="ko-KR" dirty="0"/>
              <a:t>, </a:t>
            </a:r>
            <a:r>
              <a:rPr lang="ko-KR" altLang="en-US" dirty="0"/>
              <a:t>세일상품</a:t>
            </a:r>
            <a:r>
              <a:rPr lang="en-US" altLang="ko-KR" dirty="0"/>
              <a:t>, </a:t>
            </a:r>
            <a:r>
              <a:rPr lang="ko-KR" altLang="en-US" dirty="0"/>
              <a:t>인기상품 모아 보기 페이지에서 제품 클릭 시 제품 상세페이지로 이동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수량 등의</a:t>
            </a:r>
            <a:r>
              <a:rPr lang="en-US" altLang="ko-KR" dirty="0"/>
              <a:t> </a:t>
            </a:r>
            <a:r>
              <a:rPr lang="ko-KR" altLang="en-US" dirty="0"/>
              <a:t>상세 정보를 확인할 수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장바구니 담기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52A2C8-ABEE-4D32-B494-7026D3B276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4" y="1631577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0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CC557CD9-B628-4A1B-986F-A44B842BC9E7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6D4BB-22F8-496D-A398-A5FEC1818E1E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14B9B7"/>
                  </a:solidFill>
                </a:rPr>
                <a:t>Cart </a:t>
              </a:r>
              <a:r>
                <a:rPr lang="ko-KR" altLang="en-US" sz="2800" b="1" kern="0" dirty="0">
                  <a:solidFill>
                    <a:schemeClr val="tx1"/>
                  </a:solidFill>
                </a:rPr>
                <a:t>페이지</a:t>
              </a:r>
              <a:endParaRPr lang="en-US" altLang="ko-KR" sz="28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B9D28A1-9AF2-42A8-9857-0F75F89C3B0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09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035BDF-D7FC-4781-9787-ECA33A4269E1}"/>
              </a:ext>
            </a:extLst>
          </p:cNvPr>
          <p:cNvSpPr txBox="1"/>
          <p:nvPr/>
        </p:nvSpPr>
        <p:spPr>
          <a:xfrm>
            <a:off x="8989851" y="1631575"/>
            <a:ext cx="27543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장바구니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화면 우측 상단의 </a:t>
            </a:r>
            <a:r>
              <a:rPr lang="en-US" altLang="ko-KR" dirty="0"/>
              <a:t>Cart</a:t>
            </a:r>
            <a:r>
              <a:rPr lang="ko-KR" altLang="en-US" dirty="0"/>
              <a:t> 클릭 시 장바구니 페이지로 이동 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제품 상세페이지에서 장바구니에 담으면 장바구니 페이지에서 담은 제품들을 확인할 수 있음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제품들의 가격 확인</a:t>
            </a:r>
            <a:r>
              <a:rPr lang="en-US" altLang="ko-KR" dirty="0"/>
              <a:t>, </a:t>
            </a:r>
            <a:r>
              <a:rPr lang="ko-KR" altLang="en-US" dirty="0"/>
              <a:t>주문하기 버튼을 통해 구매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94DC9-1F7F-45B4-8CEF-6D49554D4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0" y="1631575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9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CC557CD9-B628-4A1B-986F-A44B842BC9E7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6D4BB-22F8-496D-A398-A5FEC1818E1E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14B9B7"/>
                  </a:solidFill>
                </a:rPr>
                <a:t>Order </a:t>
              </a:r>
              <a:r>
                <a:rPr lang="ko-KR" altLang="en-US" sz="2800" b="1" kern="0" dirty="0">
                  <a:solidFill>
                    <a:schemeClr val="tx1"/>
                  </a:solidFill>
                </a:rPr>
                <a:t>페이지</a:t>
              </a:r>
              <a:endParaRPr lang="en-US" altLang="ko-KR" sz="28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B9D28A1-9AF2-42A8-9857-0F75F89C3B0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10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035BDF-D7FC-4781-9787-ECA33A4269E1}"/>
              </a:ext>
            </a:extLst>
          </p:cNvPr>
          <p:cNvSpPr txBox="1"/>
          <p:nvPr/>
        </p:nvSpPr>
        <p:spPr>
          <a:xfrm>
            <a:off x="8971921" y="1631576"/>
            <a:ext cx="2754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주문하기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장바구니에서 주문하기 버튼 클릭 시 주문 페이지로 이동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페이지에 개인정보 입력 후 주문완료 버튼을 통해 주문 가능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페이지 왼쪽을 통해 주문할 상품 내역 및 가격 확인 가능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D93583-7A26-43F6-A2B0-46F47E6031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0" y="1631576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9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CC557CD9-B628-4A1B-986F-A44B842BC9E7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6D4BB-22F8-496D-A398-A5FEC1818E1E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kern="0" dirty="0">
                  <a:solidFill>
                    <a:srgbClr val="14B9B7"/>
                  </a:solidFill>
                </a:rPr>
                <a:t>관리자</a:t>
              </a:r>
              <a:r>
                <a:rPr lang="en-US" altLang="ko-KR" sz="2800" b="1" kern="0" dirty="0">
                  <a:solidFill>
                    <a:srgbClr val="14B9B7"/>
                  </a:solidFill>
                </a:rPr>
                <a:t> </a:t>
              </a:r>
              <a:r>
                <a:rPr lang="ko-KR" altLang="en-US" sz="2800" b="1" kern="0" dirty="0">
                  <a:solidFill>
                    <a:schemeClr val="tx1"/>
                  </a:solidFill>
                </a:rPr>
                <a:t>페이지</a:t>
              </a:r>
              <a:endParaRPr lang="en-US" altLang="ko-KR" sz="28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B9D28A1-9AF2-42A8-9857-0F75F89C3B0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11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035BDF-D7FC-4781-9787-ECA33A4269E1}"/>
              </a:ext>
            </a:extLst>
          </p:cNvPr>
          <p:cNvSpPr txBox="1"/>
          <p:nvPr/>
        </p:nvSpPr>
        <p:spPr>
          <a:xfrm>
            <a:off x="8989849" y="1631576"/>
            <a:ext cx="27543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관리자 페이지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홈페이지 주소</a:t>
            </a:r>
            <a:r>
              <a:rPr lang="en-US" altLang="ko-KR" dirty="0"/>
              <a:t>/admin </a:t>
            </a:r>
            <a:r>
              <a:rPr lang="ko-KR" altLang="en-US" dirty="0"/>
              <a:t>으로 접속하여 제품 정보들을 입력할 수 있는 관리자 페이지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상품명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할인율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재고 수</a:t>
            </a:r>
            <a:r>
              <a:rPr lang="en-US" altLang="ko-KR" dirty="0"/>
              <a:t> </a:t>
            </a:r>
            <a:r>
              <a:rPr lang="ko-KR" altLang="en-US" dirty="0"/>
              <a:t>등을 입력하여 추가할 수 있음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B482C7-048C-4CF1-BBFD-6B5EEBBFF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8" y="1631576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1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2F3057-3BE6-40DA-8300-D72900FD4C92}"/>
              </a:ext>
            </a:extLst>
          </p:cNvPr>
          <p:cNvSpPr txBox="1"/>
          <p:nvPr/>
        </p:nvSpPr>
        <p:spPr>
          <a:xfrm>
            <a:off x="2842846" y="1762532"/>
            <a:ext cx="650630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User </a:t>
            </a:r>
            <a:r>
              <a:rPr lang="ko-KR" altLang="en-US" sz="2000" b="1" dirty="0">
                <a:latin typeface="+mj-lt"/>
              </a:rPr>
              <a:t>관련</a:t>
            </a:r>
            <a:endParaRPr lang="en-US" altLang="ko-KR" sz="2000" b="1" dirty="0">
              <a:latin typeface="+mj-lt"/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lt"/>
              </a:rPr>
              <a:t>관리자 계정을 처리하는 로직 추가</a:t>
            </a:r>
            <a:r>
              <a:rPr lang="en-US" altLang="ko-KR" sz="20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lt"/>
              </a:rPr>
              <a:t>User</a:t>
            </a:r>
            <a:r>
              <a:rPr lang="ko-KR" altLang="en-US" sz="2000" dirty="0">
                <a:latin typeface="+mj-lt"/>
              </a:rPr>
              <a:t>별로 좋아요 한 제품을 관리하는 로직 추가</a:t>
            </a:r>
            <a:r>
              <a:rPr lang="en-US" altLang="ko-KR" sz="2000" dirty="0">
                <a:latin typeface="+mj-lt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lt"/>
              </a:rPr>
              <a:t>장바구니에서 주문할 상품 선택할 수 있는 기능 추가</a:t>
            </a:r>
            <a:endParaRPr lang="en-US" altLang="ko-KR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lt"/>
            </a:endParaRPr>
          </a:p>
          <a:p>
            <a:endParaRPr lang="en-US" altLang="ko-KR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j-lt"/>
            </a:endParaRPr>
          </a:p>
          <a:p>
            <a:r>
              <a:rPr lang="ko-KR" altLang="en-US" sz="2000" b="1" dirty="0">
                <a:latin typeface="+mj-lt"/>
              </a:rPr>
              <a:t>상품 관련</a:t>
            </a:r>
            <a:endParaRPr lang="en-US" altLang="ko-KR" sz="2000" b="1" dirty="0">
              <a:latin typeface="+mj-lt"/>
            </a:endParaRPr>
          </a:p>
          <a:p>
            <a:endParaRPr lang="en-US" altLang="ko-KR" sz="20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lt"/>
              </a:rPr>
              <a:t>상품 장바구니 담을 때 수량 선택하는 기능 추가</a:t>
            </a:r>
            <a:endParaRPr lang="ko-KR" altLang="en-US" dirty="0"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24A560-C2E7-4029-A174-9397CA54B4F6}"/>
              </a:ext>
            </a:extLst>
          </p:cNvPr>
          <p:cNvSpPr/>
          <p:nvPr/>
        </p:nvSpPr>
        <p:spPr>
          <a:xfrm>
            <a:off x="2617176" y="279420"/>
            <a:ext cx="6967064" cy="77148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</a:rPr>
              <a:t>향후 개선점</a:t>
            </a:r>
            <a:endParaRPr lang="en-US" altLang="ko-KR" sz="2800" b="1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FD6CC-D888-4513-B07B-8CCCCF48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739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/>
              <a:t>프로젝트를 하면서 가장 크게 느낀 점은 많은 소프트웨어 엔지니어들이 개발해 놓은 </a:t>
            </a:r>
            <a:r>
              <a:rPr lang="en-US" altLang="ko-KR" sz="2400" dirty="0" err="1"/>
              <a:t>npm</a:t>
            </a:r>
            <a:r>
              <a:rPr lang="en-US" altLang="ko-KR" sz="2400" dirty="0"/>
              <a:t>(node package module)</a:t>
            </a:r>
            <a:r>
              <a:rPr lang="ko-KR" altLang="en-US" sz="2400" dirty="0"/>
              <a:t>을 쉽게 </a:t>
            </a:r>
            <a:r>
              <a:rPr lang="en-US" altLang="ko-KR" sz="2400" dirty="0"/>
              <a:t>install </a:t>
            </a:r>
            <a:r>
              <a:rPr lang="ko-KR" altLang="en-US" sz="2400" dirty="0"/>
              <a:t>하여서 사용하는 것이 편리하다는 것이었습니다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4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/>
              <a:t>여러 모듈을 통해서 코드를 간결하게 만들었으며</a:t>
            </a:r>
            <a:r>
              <a:rPr lang="en-US" altLang="ko-KR" sz="2400" dirty="0"/>
              <a:t>,</a:t>
            </a:r>
            <a:r>
              <a:rPr lang="ko-KR" altLang="en-US" sz="2400" dirty="0"/>
              <a:t> 그 코드를 팀원들이 쉽게 이해할 수 있었다고 생각합니다</a:t>
            </a:r>
            <a:r>
              <a:rPr lang="en-US" altLang="ko-KR" sz="2400" dirty="0"/>
              <a:t>. </a:t>
            </a:r>
            <a:r>
              <a:rPr lang="ko-KR" altLang="en-US" sz="2400" dirty="0"/>
              <a:t>어떤 사람이 타인이 이해하기 어렵게 코드를 작성했다면 많은 사람들이 함께 작업하기 힘들었을 것입니다</a:t>
            </a:r>
            <a:r>
              <a:rPr lang="en-US" altLang="ko-KR" sz="2400" dirty="0"/>
              <a:t>. </a:t>
            </a:r>
            <a:r>
              <a:rPr lang="ko-KR" altLang="en-US" sz="2400" dirty="0"/>
              <a:t>팀 프로젝트를 통해서 타인에게 설득력 있는 코드가 팀원들에게 편리함을 준다는 것을 팀원들 모두가 느낄 수 있었습니다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F9F0F5-D217-4EDC-9B7C-6648A4BA673B}"/>
              </a:ext>
            </a:extLst>
          </p:cNvPr>
          <p:cNvSpPr/>
          <p:nvPr/>
        </p:nvSpPr>
        <p:spPr>
          <a:xfrm>
            <a:off x="2617176" y="279420"/>
            <a:ext cx="6967064" cy="77148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>
                <a:solidFill>
                  <a:schemeClr val="tx1"/>
                </a:solidFill>
              </a:rPr>
              <a:t>느낀점</a:t>
            </a:r>
            <a:endParaRPr lang="en-US" altLang="ko-KR" sz="2800" b="1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30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BDF55B-2ABD-4C1F-9702-0FC4E6DDF450}"/>
              </a:ext>
            </a:extLst>
          </p:cNvPr>
          <p:cNvSpPr/>
          <p:nvPr/>
        </p:nvSpPr>
        <p:spPr>
          <a:xfrm>
            <a:off x="1277470" y="1721223"/>
            <a:ext cx="3971193" cy="2268071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팀장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+mj-lt"/>
              </a:rPr>
              <a:t>DB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설계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상품 카테고리 별 페이지 개발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세일상품 모아 보기 개발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인기상품 모아 보기 개발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헤더 분리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24A560-C2E7-4029-A174-9397CA54B4F6}"/>
              </a:ext>
            </a:extLst>
          </p:cNvPr>
          <p:cNvSpPr/>
          <p:nvPr/>
        </p:nvSpPr>
        <p:spPr>
          <a:xfrm>
            <a:off x="2617176" y="279420"/>
            <a:ext cx="6967064" cy="771487"/>
          </a:xfrm>
          <a:prstGeom prst="rect">
            <a:avLst/>
          </a:prstGeom>
          <a:solidFill>
            <a:schemeClr val="bg1"/>
          </a:solidFill>
          <a:ln w="19050">
            <a:solidFill>
              <a:srgbClr val="14B9B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</a:rPr>
              <a:t>팀원 별 역할 및 활동 내용</a:t>
            </a:r>
            <a:endParaRPr lang="en-US" altLang="ko-KR" sz="2800" b="1" kern="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B76BC06-1B04-4781-B294-0F6C56CBD4FB}"/>
              </a:ext>
            </a:extLst>
          </p:cNvPr>
          <p:cNvSpPr/>
          <p:nvPr/>
        </p:nvSpPr>
        <p:spPr>
          <a:xfrm>
            <a:off x="1474175" y="1461246"/>
            <a:ext cx="1210235" cy="519953"/>
          </a:xfrm>
          <a:prstGeom prst="roundRect">
            <a:avLst/>
          </a:prstGeom>
          <a:solidFill>
            <a:srgbClr val="F9F6F5"/>
          </a:solidFill>
          <a:ln w="28575">
            <a:solidFill>
              <a:srgbClr val="0C7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정세희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2CBDC5-1C3B-4BCC-BF7E-E68EF7797AB8}"/>
              </a:ext>
            </a:extLst>
          </p:cNvPr>
          <p:cNvSpPr/>
          <p:nvPr/>
        </p:nvSpPr>
        <p:spPr>
          <a:xfrm>
            <a:off x="6943337" y="1721223"/>
            <a:ext cx="3971193" cy="2214283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+mj-lt"/>
              </a:rPr>
              <a:t>백엔드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 설계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상품 상세페이지 개발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회원가입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로그인 개발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장바구니 개발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상품 주문하기 개발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688E81A-51FA-481D-93A7-EF59334037D6}"/>
              </a:ext>
            </a:extLst>
          </p:cNvPr>
          <p:cNvSpPr/>
          <p:nvPr/>
        </p:nvSpPr>
        <p:spPr>
          <a:xfrm>
            <a:off x="7140042" y="1461246"/>
            <a:ext cx="1210235" cy="519953"/>
          </a:xfrm>
          <a:prstGeom prst="roundRect">
            <a:avLst/>
          </a:prstGeom>
          <a:solidFill>
            <a:srgbClr val="F9F6F5"/>
          </a:solidFill>
          <a:ln w="28575">
            <a:solidFill>
              <a:srgbClr val="0C7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+mj-lt"/>
              </a:rPr>
              <a:t>장준혁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6C82A05-6C85-41C8-A591-77C481B0FEB7}"/>
              </a:ext>
            </a:extLst>
          </p:cNvPr>
          <p:cNvSpPr/>
          <p:nvPr/>
        </p:nvSpPr>
        <p:spPr>
          <a:xfrm>
            <a:off x="1277470" y="4634755"/>
            <a:ext cx="3971193" cy="1873624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상품 주문하기 개발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마이페이지 개발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코드 마무리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137AC3-7F01-4531-8300-F647A461608C}"/>
              </a:ext>
            </a:extLst>
          </p:cNvPr>
          <p:cNvSpPr/>
          <p:nvPr/>
        </p:nvSpPr>
        <p:spPr>
          <a:xfrm>
            <a:off x="1474175" y="4374777"/>
            <a:ext cx="1210235" cy="519953"/>
          </a:xfrm>
          <a:prstGeom prst="roundRect">
            <a:avLst/>
          </a:prstGeom>
          <a:solidFill>
            <a:srgbClr val="F9F6F5"/>
          </a:solidFill>
          <a:ln w="28575">
            <a:solidFill>
              <a:srgbClr val="0C7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err="1">
                <a:solidFill>
                  <a:schemeClr val="tx1"/>
                </a:solidFill>
                <a:latin typeface="+mj-lt"/>
              </a:rPr>
              <a:t>정찬희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8AB139E-D097-4273-97A1-6B3DD9F26E2B}"/>
              </a:ext>
            </a:extLst>
          </p:cNvPr>
          <p:cNvSpPr/>
          <p:nvPr/>
        </p:nvSpPr>
        <p:spPr>
          <a:xfrm>
            <a:off x="6943337" y="4634755"/>
            <a:ext cx="3971193" cy="1873624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상품 주문하기 개발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lt"/>
              </a:rPr>
              <a:t>회원가입 프론트 개발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DEDDE3-714B-4CF4-B82B-D43D057B6805}"/>
              </a:ext>
            </a:extLst>
          </p:cNvPr>
          <p:cNvSpPr/>
          <p:nvPr/>
        </p:nvSpPr>
        <p:spPr>
          <a:xfrm>
            <a:off x="7140042" y="4374777"/>
            <a:ext cx="1210235" cy="519953"/>
          </a:xfrm>
          <a:prstGeom prst="roundRect">
            <a:avLst/>
          </a:prstGeom>
          <a:solidFill>
            <a:srgbClr val="F9F6F5"/>
          </a:solidFill>
          <a:ln w="28575">
            <a:solidFill>
              <a:srgbClr val="0C7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err="1">
                <a:solidFill>
                  <a:schemeClr val="tx1"/>
                </a:solidFill>
                <a:latin typeface="+mj-lt"/>
              </a:rPr>
              <a:t>정용익</a:t>
            </a:r>
            <a:endParaRPr lang="en-US" altLang="ko-KR" sz="1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093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2DCA98-E226-4A99-B5BB-01B6DC6ECC62}"/>
              </a:ext>
            </a:extLst>
          </p:cNvPr>
          <p:cNvSpPr txBox="1"/>
          <p:nvPr/>
        </p:nvSpPr>
        <p:spPr>
          <a:xfrm>
            <a:off x="4080063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rgbClr val="14B9B7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445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2DCA98-E226-4A99-B5BB-01B6DC6ECC62}"/>
              </a:ext>
            </a:extLst>
          </p:cNvPr>
          <p:cNvSpPr txBox="1"/>
          <p:nvPr/>
        </p:nvSpPr>
        <p:spPr>
          <a:xfrm>
            <a:off x="3011665" y="2921168"/>
            <a:ext cx="61686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14B9B7"/>
                </a:solidFill>
              </a:rPr>
              <a:t>Application </a:t>
            </a:r>
            <a:r>
              <a:rPr lang="ko-KR" altLang="en-US" sz="6000" b="1" dirty="0">
                <a:solidFill>
                  <a:srgbClr val="14B9B7"/>
                </a:solidFill>
              </a:rPr>
              <a:t>소개</a:t>
            </a:r>
            <a:endParaRPr lang="en-US" altLang="ko-KR" sz="6000" b="1" dirty="0">
              <a:solidFill>
                <a:srgbClr val="14B9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87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211912-6186-4E4E-A7E2-9DAD7F8CA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12604"/>
          <a:stretch/>
        </p:blipFill>
        <p:spPr>
          <a:xfrm>
            <a:off x="0" y="1050907"/>
            <a:ext cx="12192000" cy="5807092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14B9B7"/>
                  </a:solidFill>
                </a:rPr>
                <a:t>Application </a:t>
              </a:r>
              <a:r>
                <a:rPr lang="ko-KR" altLang="en-US" sz="2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소개</a:t>
              </a: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01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00558" y="1329025"/>
            <a:ext cx="8590883" cy="3310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의류 쇼핑몰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en-US" altLang="ko-KR" sz="2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SG_Project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메인 페이지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관련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주문페이지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관련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카테고리별 페이지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(outer, top, bottom, shoes)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인기상품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			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세일상품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제품 상세페이지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기타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관리자페이지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제품등록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22FBB1-50C5-49C6-AB05-463DBD3F6C11}"/>
              </a:ext>
            </a:extLst>
          </p:cNvPr>
          <p:cNvSpPr/>
          <p:nvPr/>
        </p:nvSpPr>
        <p:spPr>
          <a:xfrm>
            <a:off x="1800557" y="4750013"/>
            <a:ext cx="8811516" cy="160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목적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기성 쇼핑몰과 다른 모던함과 직관적인 디자인을 지향하는 쇼핑몰 페이지를 개발하기 위함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30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2DCA98-E226-4A99-B5BB-01B6DC6ECC62}"/>
              </a:ext>
            </a:extLst>
          </p:cNvPr>
          <p:cNvSpPr txBox="1"/>
          <p:nvPr/>
        </p:nvSpPr>
        <p:spPr>
          <a:xfrm>
            <a:off x="3039714" y="2459504"/>
            <a:ext cx="61125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14B9B7"/>
                </a:solidFill>
              </a:rPr>
              <a:t>Application</a:t>
            </a:r>
          </a:p>
          <a:p>
            <a:pPr algn="ctr"/>
            <a:r>
              <a:rPr lang="ko-KR" altLang="en-US" sz="6000" b="1" dirty="0">
                <a:solidFill>
                  <a:srgbClr val="14B9B7"/>
                </a:solidFill>
              </a:rPr>
              <a:t>화면 및 기능설명</a:t>
            </a:r>
            <a:endParaRPr lang="en-US" altLang="ko-KR" sz="6000" b="1" dirty="0">
              <a:solidFill>
                <a:srgbClr val="14B9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4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CC557CD9-B628-4A1B-986F-A44B842BC9E7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6D4BB-22F8-496D-A398-A5FEC1818E1E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14B9B7"/>
                  </a:solidFill>
                </a:rPr>
                <a:t>Main </a:t>
              </a:r>
              <a:r>
                <a:rPr lang="ko-KR" altLang="en-US" sz="2800" b="1" kern="0" dirty="0">
                  <a:solidFill>
                    <a:schemeClr val="tx1"/>
                  </a:solidFill>
                </a:rPr>
                <a:t>화면</a:t>
              </a:r>
              <a:endParaRPr lang="en-US" altLang="ko-KR" sz="28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B9D28A1-9AF2-42A8-9857-0F75F89C3B0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01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1A2BBB-51ED-4492-B04B-BD6209BC8E7B}"/>
              </a:ext>
            </a:extLst>
          </p:cNvPr>
          <p:cNvSpPr txBox="1"/>
          <p:nvPr/>
        </p:nvSpPr>
        <p:spPr>
          <a:xfrm>
            <a:off x="8994003" y="1657004"/>
            <a:ext cx="27497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SG_Project</a:t>
            </a:r>
            <a:r>
              <a:rPr lang="en-US" altLang="ko-KR" b="1" dirty="0"/>
              <a:t> </a:t>
            </a:r>
            <a:r>
              <a:rPr lang="ko-KR" altLang="en-US" b="1" dirty="0"/>
              <a:t>메인 페이지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메인 페이지 중앙의 </a:t>
            </a:r>
            <a:r>
              <a:rPr lang="en-US" altLang="ko-KR" dirty="0"/>
              <a:t>SIGN UP NOW </a:t>
            </a:r>
            <a:r>
              <a:rPr lang="ko-KR" altLang="en-US" dirty="0"/>
              <a:t>버튼을 클릭하면 회원가입 페이지로 이동할 수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헤더의 버튼을 통해 카테고리 별 페이지</a:t>
            </a:r>
            <a:r>
              <a:rPr lang="en-US" altLang="ko-KR" dirty="0"/>
              <a:t>,</a:t>
            </a:r>
            <a:r>
              <a:rPr lang="ko-KR" altLang="en-US" dirty="0"/>
              <a:t> 세일상품</a:t>
            </a:r>
            <a:r>
              <a:rPr lang="en-US" altLang="ko-KR" dirty="0"/>
              <a:t>, </a:t>
            </a:r>
            <a:r>
              <a:rPr lang="ko-KR" altLang="en-US" dirty="0"/>
              <a:t>인기상품 페이지로 이동할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36E1CA-255A-4F76-B27C-69C7C23373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5" y="1657004"/>
            <a:ext cx="8280000" cy="46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CC557CD9-B628-4A1B-986F-A44B842BC9E7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6D4BB-22F8-496D-A398-A5FEC1818E1E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14B9B7"/>
                  </a:solidFill>
                </a:rPr>
                <a:t>Login </a:t>
              </a:r>
              <a:r>
                <a:rPr lang="ko-KR" altLang="en-US" sz="2800" b="1" kern="0" dirty="0">
                  <a:solidFill>
                    <a:schemeClr val="tx1"/>
                  </a:solidFill>
                </a:rPr>
                <a:t>페이지</a:t>
              </a:r>
              <a:endParaRPr lang="en-US" altLang="ko-KR" sz="28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B9D28A1-9AF2-42A8-9857-0F75F89C3B0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1A2BBB-51ED-4492-B04B-BD6209BC8E7B}"/>
              </a:ext>
            </a:extLst>
          </p:cNvPr>
          <p:cNvSpPr txBox="1"/>
          <p:nvPr/>
        </p:nvSpPr>
        <p:spPr>
          <a:xfrm>
            <a:off x="9003189" y="1631577"/>
            <a:ext cx="26651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 페이지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우측 상단의 </a:t>
            </a:r>
            <a:r>
              <a:rPr lang="en-US" altLang="ko-KR" dirty="0"/>
              <a:t>Login</a:t>
            </a:r>
            <a:r>
              <a:rPr lang="ko-KR" altLang="en-US" dirty="0"/>
              <a:t>을 클릭 시 로그인 페이지로 이동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이메일과 비밀번호 입력 후 </a:t>
            </a:r>
            <a:r>
              <a:rPr lang="en-US" altLang="ko-KR" dirty="0"/>
              <a:t>Login</a:t>
            </a:r>
            <a:r>
              <a:rPr lang="ko-KR" altLang="en-US" dirty="0"/>
              <a:t>버튼을 누르면 로그인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4B3678-9B7A-4BCF-BAF6-F03174F40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5" y="1631577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7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CC557CD9-B628-4A1B-986F-A44B842BC9E7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6D4BB-22F8-496D-A398-A5FEC1818E1E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14B9B7"/>
                  </a:solidFill>
                </a:rPr>
                <a:t>Join </a:t>
              </a:r>
              <a:r>
                <a:rPr lang="ko-KR" altLang="en-US" sz="2800" b="1" kern="0" dirty="0">
                  <a:solidFill>
                    <a:schemeClr val="tx1"/>
                  </a:solidFill>
                </a:rPr>
                <a:t>페이지</a:t>
              </a:r>
              <a:endParaRPr lang="en-US" altLang="ko-KR" sz="28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B9D28A1-9AF2-42A8-9857-0F75F89C3B0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1A2BBB-51ED-4492-B04B-BD6209BC8E7B}"/>
              </a:ext>
            </a:extLst>
          </p:cNvPr>
          <p:cNvSpPr txBox="1"/>
          <p:nvPr/>
        </p:nvSpPr>
        <p:spPr>
          <a:xfrm>
            <a:off x="8994230" y="1631580"/>
            <a:ext cx="28302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 페이지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필수 입력 사항 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입력 후 회원가입 버튼 누르면 회원가입 가능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비밀번호는 암호화되어 저장됨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부가 입력사항으로는 거주지</a:t>
            </a:r>
            <a:r>
              <a:rPr lang="en-US" altLang="ko-KR" dirty="0"/>
              <a:t>, </a:t>
            </a:r>
            <a:r>
              <a:rPr lang="ko-KR" altLang="en-US" dirty="0"/>
              <a:t>성별이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컴퓨터, 실내, 스크린샷, 모니터이(가) 표시된 사진&#10;&#10;자동 생성된 설명">
            <a:extLst>
              <a:ext uri="{FF2B5EF4-FFF2-40B4-BE49-F238E27FC236}">
                <a16:creationId xmlns:a16="http://schemas.microsoft.com/office/drawing/2014/main" id="{6E91B9A3-6D49-4282-AB4A-63C7DE4702B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-383" r="6797" b="23575"/>
          <a:stretch/>
        </p:blipFill>
        <p:spPr>
          <a:xfrm>
            <a:off x="340652" y="1631580"/>
            <a:ext cx="82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3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CC557CD9-B628-4A1B-986F-A44B842BC9E7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6D4BB-22F8-496D-A398-A5FEC1818E1E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14B9B7"/>
                  </a:solidFill>
                </a:rPr>
                <a:t>Category </a:t>
              </a:r>
              <a:r>
                <a:rPr lang="ko-KR" altLang="en-US" sz="2800" b="1" kern="0" dirty="0">
                  <a:solidFill>
                    <a:srgbClr val="14B9B7"/>
                  </a:solidFill>
                </a:rPr>
                <a:t>별</a:t>
              </a:r>
              <a:r>
                <a:rPr lang="en-US" altLang="ko-KR" sz="2800" b="1" kern="0" dirty="0">
                  <a:solidFill>
                    <a:srgbClr val="14B9B7"/>
                  </a:solidFill>
                </a:rPr>
                <a:t> </a:t>
              </a:r>
              <a:r>
                <a:rPr lang="ko-KR" altLang="en-US" sz="2800" b="1" kern="0" dirty="0">
                  <a:solidFill>
                    <a:schemeClr val="tx1"/>
                  </a:solidFill>
                </a:rPr>
                <a:t>페이지</a:t>
              </a:r>
              <a:endParaRPr lang="en-US" altLang="ko-KR" sz="28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B9D28A1-9AF2-42A8-9857-0F75F89C3B0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04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1A2BBB-51ED-4492-B04B-BD6209BC8E7B}"/>
              </a:ext>
            </a:extLst>
          </p:cNvPr>
          <p:cNvSpPr txBox="1"/>
          <p:nvPr/>
        </p:nvSpPr>
        <p:spPr>
          <a:xfrm>
            <a:off x="8989849" y="1595719"/>
            <a:ext cx="26762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카테고리별 페이지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화면 상단의 </a:t>
            </a:r>
            <a:r>
              <a:rPr lang="en-US" altLang="ko-KR" dirty="0"/>
              <a:t>OUTER, TOP, BOTTOM, SHOES</a:t>
            </a:r>
            <a:r>
              <a:rPr lang="ko-KR" altLang="en-US" dirty="0"/>
              <a:t>를 클릭하면 해당 카테고리 페이지로 이동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카테고리에 해당하는 제품들을 모아 보여주며</a:t>
            </a:r>
            <a:r>
              <a:rPr lang="en-US" altLang="ko-KR" dirty="0"/>
              <a:t>, </a:t>
            </a:r>
            <a:r>
              <a:rPr lang="ko-KR" altLang="en-US" dirty="0"/>
              <a:t>제품별로 메인 이미지</a:t>
            </a:r>
            <a:r>
              <a:rPr lang="en-US" altLang="ko-KR" dirty="0"/>
              <a:t>, </a:t>
            </a:r>
            <a:r>
              <a:rPr lang="ko-KR" altLang="en-US" dirty="0"/>
              <a:t>상품명</a:t>
            </a:r>
            <a:r>
              <a:rPr lang="en-US" altLang="ko-KR" dirty="0"/>
              <a:t>, </a:t>
            </a:r>
            <a:r>
              <a:rPr lang="ko-KR" altLang="en-US" dirty="0"/>
              <a:t>원가</a:t>
            </a:r>
            <a:r>
              <a:rPr lang="en-US" altLang="ko-KR" dirty="0"/>
              <a:t>, </a:t>
            </a:r>
            <a:r>
              <a:rPr lang="ko-KR" altLang="en-US" dirty="0"/>
              <a:t>할인가를 확인할 수 있음</a:t>
            </a:r>
            <a:r>
              <a:rPr lang="en-US" altLang="ko-KR" dirty="0"/>
              <a:t>.</a:t>
            </a:r>
          </a:p>
        </p:txBody>
      </p:sp>
      <p:pic>
        <p:nvPicPr>
          <p:cNvPr id="10" name="그림 9" descr="사진, 다른, 다양한, 디스플레이이(가) 표시된 사진&#10;&#10;자동 생성된 설명">
            <a:extLst>
              <a:ext uri="{FF2B5EF4-FFF2-40B4-BE49-F238E27FC236}">
                <a16:creationId xmlns:a16="http://schemas.microsoft.com/office/drawing/2014/main" id="{F6EDA54B-E94C-4BC0-A1E0-FE83A0D00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6" y="1595719"/>
            <a:ext cx="4458520" cy="25079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BAD7AE-ABF7-4772-B377-43BF1FCD7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67" y="3281082"/>
            <a:ext cx="5402729" cy="3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9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CC557CD9-B628-4A1B-986F-A44B842BC9E7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6D4BB-22F8-496D-A398-A5FEC1818E1E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14B9B7"/>
                  </a:solidFill>
                </a:rPr>
                <a:t>Sale </a:t>
              </a:r>
              <a:r>
                <a:rPr lang="ko-KR" altLang="en-US" sz="2800" b="1" kern="0" dirty="0">
                  <a:solidFill>
                    <a:schemeClr val="tx1"/>
                  </a:solidFill>
                </a:rPr>
                <a:t>페이지</a:t>
              </a:r>
              <a:endParaRPr lang="en-US" altLang="ko-KR" sz="28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B9D28A1-9AF2-42A8-9857-0F75F89C3B0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14B9B7"/>
            </a:solidFill>
            <a:ln>
              <a:solidFill>
                <a:srgbClr val="14B9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</a:rPr>
                <a:t>05</a:t>
              </a: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1A2BBB-51ED-4492-B04B-BD6209BC8E7B}"/>
              </a:ext>
            </a:extLst>
          </p:cNvPr>
          <p:cNvSpPr txBox="1"/>
          <p:nvPr/>
        </p:nvSpPr>
        <p:spPr>
          <a:xfrm>
            <a:off x="8989849" y="1631576"/>
            <a:ext cx="26762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세일상품 모아 보기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화면 상단의 </a:t>
            </a:r>
            <a:r>
              <a:rPr lang="en-US" altLang="ko-KR" dirty="0"/>
              <a:t>SALE</a:t>
            </a:r>
            <a:r>
              <a:rPr lang="ko-KR" altLang="en-US" dirty="0"/>
              <a:t>을 클릭하면 세일상품 모아 보기 페이지로 이동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쇼핑몰 전체 제품 중 세일중인 제품을 할인율 기준으로 정렬하여 모아서 볼 수 있는 화면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 descr="다른, 사진, 다양한, 많은이(가) 표시된 사진&#10;&#10;자동 생성된 설명">
            <a:extLst>
              <a:ext uri="{FF2B5EF4-FFF2-40B4-BE49-F238E27FC236}">
                <a16:creationId xmlns:a16="http://schemas.microsoft.com/office/drawing/2014/main" id="{4D37912C-A875-44AD-9A08-D1D8B6473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7" y="1631576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5211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637</Words>
  <Application>Microsoft Office PowerPoint</Application>
  <PresentationFormat>와이드스크린</PresentationFormat>
  <Paragraphs>152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정세희</cp:lastModifiedBy>
  <cp:revision>34</cp:revision>
  <dcterms:created xsi:type="dcterms:W3CDTF">2020-08-20T13:34:29Z</dcterms:created>
  <dcterms:modified xsi:type="dcterms:W3CDTF">2020-12-03T09:52:05Z</dcterms:modified>
</cp:coreProperties>
</file>